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6"/>
  </p:notesMasterIdLst>
  <p:sldIdLst>
    <p:sldId id="256" r:id="rId5"/>
  </p:sldIdLst>
  <p:sldSz cx="17068800" cy="96012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Drewery" initials="RD" lastIdx="1" clrIdx="0">
    <p:extLst>
      <p:ext uri="{19B8F6BF-5375-455C-9EA6-DF929625EA0E}">
        <p15:presenceInfo xmlns:p15="http://schemas.microsoft.com/office/powerpoint/2012/main" userId="26d44a683404576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C5E"/>
    <a:srgbClr val="767171"/>
    <a:srgbClr val="14542C"/>
    <a:srgbClr val="2C2E6D"/>
    <a:srgbClr val="F2F2F2"/>
    <a:srgbClr val="519AAE"/>
    <a:srgbClr val="7EAAD5"/>
    <a:srgbClr val="3EB8B0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4431" autoAdjust="0"/>
  </p:normalViewPr>
  <p:slideViewPr>
    <p:cSldViewPr snapToGrid="0">
      <p:cViewPr>
        <p:scale>
          <a:sx n="100" d="100"/>
          <a:sy n="100" d="100"/>
        </p:scale>
        <p:origin x="-3533" y="-289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2DBA9-3D97-4725-9273-7CAA639C6BD8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88235-9593-4B26-82A4-B2633D19C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301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88235-9593-4B26-82A4-B2633D19C96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0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71308"/>
            <a:ext cx="128016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042853"/>
            <a:ext cx="128016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B508-7CD3-4334-A05A-1108983402CF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CEF-2AEF-4C76-A120-790FE737D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64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B508-7CD3-4334-A05A-1108983402CF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CEF-2AEF-4C76-A120-790FE737D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66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14860" y="511175"/>
            <a:ext cx="3680460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480" y="511175"/>
            <a:ext cx="10828020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B508-7CD3-4334-A05A-1108983402CF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CEF-2AEF-4C76-A120-790FE737D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41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B508-7CD3-4334-A05A-1108983402CF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CEF-2AEF-4C76-A120-790FE737D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8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590" y="2393634"/>
            <a:ext cx="1472184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4590" y="6425249"/>
            <a:ext cx="1472184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B508-7CD3-4334-A05A-1108983402CF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CEF-2AEF-4C76-A120-790FE737D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10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480" y="2555875"/>
            <a:ext cx="725424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41080" y="2555875"/>
            <a:ext cx="725424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B508-7CD3-4334-A05A-1108983402CF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CEF-2AEF-4C76-A120-790FE737D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55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3" y="511176"/>
            <a:ext cx="1472184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704" y="2353628"/>
            <a:ext cx="722090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5704" y="3507105"/>
            <a:ext cx="7220902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41080" y="2353628"/>
            <a:ext cx="725646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41080" y="3507105"/>
            <a:ext cx="7256463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B508-7CD3-4334-A05A-1108983402CF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CEF-2AEF-4C76-A120-790FE737D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77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B508-7CD3-4334-A05A-1108983402CF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CEF-2AEF-4C76-A120-790FE737D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25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B508-7CD3-4334-A05A-1108983402CF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CEF-2AEF-4C76-A120-790FE737D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53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463" y="1382396"/>
            <a:ext cx="864108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B508-7CD3-4334-A05A-1108983402CF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CEF-2AEF-4C76-A120-790FE737D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56463" y="1382396"/>
            <a:ext cx="864108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B508-7CD3-4334-A05A-1108983402CF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CEF-2AEF-4C76-A120-790FE737D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0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3480" y="511176"/>
            <a:ext cx="1472184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3480" y="2555875"/>
            <a:ext cx="1472184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348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3B508-7CD3-4334-A05A-1108983402CF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4040" y="8898891"/>
            <a:ext cx="57607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5484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BDCEF-2AEF-4C76-A120-790FE737D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99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24" Type="http://schemas.openxmlformats.org/officeDocument/2006/relationships/image" Target="../media/image16.png"/><Relationship Id="rId5" Type="http://schemas.openxmlformats.org/officeDocument/2006/relationships/image" Target="../media/image2.png"/><Relationship Id="rId15" Type="http://schemas.microsoft.com/office/2007/relationships/hdphoto" Target="../media/hdphoto4.wdp"/><Relationship Id="rId23" Type="http://schemas.microsoft.com/office/2007/relationships/hdphoto" Target="../media/hdphoto6.wdp"/><Relationship Id="rId10" Type="http://schemas.openxmlformats.org/officeDocument/2006/relationships/image" Target="../media/image6.png"/><Relationship Id="rId19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9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405420F0-7346-CE0D-4935-D30C4F6AE7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A5A5A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80" t="38662" r="34980" b="24180"/>
          <a:stretch/>
        </p:blipFill>
        <p:spPr>
          <a:xfrm>
            <a:off x="2274797" y="7263380"/>
            <a:ext cx="1634631" cy="109139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0215938-E190-49C5-FA7B-E3EE989DB2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1000"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61" t="14634" r="25714" b="26390"/>
          <a:stretch/>
        </p:blipFill>
        <p:spPr>
          <a:xfrm>
            <a:off x="2272644" y="7267189"/>
            <a:ext cx="1636783" cy="1093604"/>
          </a:xfrm>
          <a:prstGeom prst="rect">
            <a:avLst/>
          </a:prstGeom>
        </p:spPr>
      </p:pic>
      <p:pic>
        <p:nvPicPr>
          <p:cNvPr id="46" name="Picture 45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9F6D2398-0315-59B3-DF32-F8E34CDFD8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A5A5A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80" t="38662" r="34980" b="24180"/>
          <a:stretch/>
        </p:blipFill>
        <p:spPr>
          <a:xfrm>
            <a:off x="236722" y="7264673"/>
            <a:ext cx="1647501" cy="1089067"/>
          </a:xfrm>
          <a:prstGeom prst="rect">
            <a:avLst/>
          </a:prstGeom>
        </p:spPr>
      </p:pic>
      <p:sp>
        <p:nvSpPr>
          <p:cNvPr id="3" name="object 9">
            <a:extLst>
              <a:ext uri="{FF2B5EF4-FFF2-40B4-BE49-F238E27FC236}">
                <a16:creationId xmlns:a16="http://schemas.microsoft.com/office/drawing/2014/main" id="{B7AFA982-8D0A-2610-5FC6-E6D96DE34341}"/>
              </a:ext>
            </a:extLst>
          </p:cNvPr>
          <p:cNvSpPr txBox="1"/>
          <p:nvPr/>
        </p:nvSpPr>
        <p:spPr>
          <a:xfrm>
            <a:off x="10393259" y="8243773"/>
            <a:ext cx="3961033" cy="243272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en-GB" sz="630" dirty="0">
                <a:solidFill>
                  <a:srgbClr val="767070"/>
                </a:solidFill>
                <a:latin typeface="DIN Pro Light"/>
                <a:cs typeface="DIN Pro Light"/>
              </a:rPr>
              <a:t>* Subject to payload types.</a:t>
            </a:r>
            <a:endParaRPr lang="en-GB" sz="630" dirty="0">
              <a:latin typeface="DIN Pro Light"/>
              <a:cs typeface="DIN Pro Light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630" b="0" dirty="0">
                <a:solidFill>
                  <a:srgbClr val="767070"/>
                </a:solidFill>
                <a:latin typeface="DIN Pro Light"/>
                <a:cs typeface="DIN Pro Light"/>
              </a:rPr>
              <a:t>*</a:t>
            </a:r>
            <a:r>
              <a:rPr lang="en-GB" sz="630" b="0" dirty="0">
                <a:solidFill>
                  <a:srgbClr val="767070"/>
                </a:solidFill>
                <a:latin typeface="DIN Pro Light"/>
                <a:cs typeface="DIN Pro Light"/>
              </a:rPr>
              <a:t>* Maximum</a:t>
            </a:r>
            <a:r>
              <a:rPr lang="en-GB" sz="630" dirty="0">
                <a:solidFill>
                  <a:srgbClr val="767070"/>
                </a:solidFill>
                <a:latin typeface="DIN Pro Light"/>
                <a:cs typeface="DIN Pro Light"/>
              </a:rPr>
              <a:t> pan and tilts speeds may be restricted depending on the payload types.</a:t>
            </a:r>
          </a:p>
        </p:txBody>
      </p:sp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5DFD9175-6CB6-0C5B-FCC9-A963AA69E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584701"/>
              </p:ext>
            </p:extLst>
          </p:nvPr>
        </p:nvGraphicFramePr>
        <p:xfrm>
          <a:off x="10355786" y="494730"/>
          <a:ext cx="6456302" cy="1491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638">
                  <a:extLst>
                    <a:ext uri="{9D8B030D-6E8A-4147-A177-3AD203B41FA5}">
                      <a16:colId xmlns:a16="http://schemas.microsoft.com/office/drawing/2014/main" val="1946057807"/>
                    </a:ext>
                  </a:extLst>
                </a:gridCol>
                <a:gridCol w="1254666">
                  <a:extLst>
                    <a:ext uri="{9D8B030D-6E8A-4147-A177-3AD203B41FA5}">
                      <a16:colId xmlns:a16="http://schemas.microsoft.com/office/drawing/2014/main" val="1772311207"/>
                    </a:ext>
                  </a:extLst>
                </a:gridCol>
                <a:gridCol w="1254666">
                  <a:extLst>
                    <a:ext uri="{9D8B030D-6E8A-4147-A177-3AD203B41FA5}">
                      <a16:colId xmlns:a16="http://schemas.microsoft.com/office/drawing/2014/main" val="1879858947"/>
                    </a:ext>
                  </a:extLst>
                </a:gridCol>
                <a:gridCol w="1254666">
                  <a:extLst>
                    <a:ext uri="{9D8B030D-6E8A-4147-A177-3AD203B41FA5}">
                      <a16:colId xmlns:a16="http://schemas.microsoft.com/office/drawing/2014/main" val="4072231777"/>
                    </a:ext>
                  </a:extLst>
                </a:gridCol>
                <a:gridCol w="1254666">
                  <a:extLst>
                    <a:ext uri="{9D8B030D-6E8A-4147-A177-3AD203B41FA5}">
                      <a16:colId xmlns:a16="http://schemas.microsoft.com/office/drawing/2014/main" val="16298363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DIN Pro Bold" panose="020B0804020101020102" pitchFamily="34" charset="0"/>
                          <a:ea typeface="+mn-ea"/>
                          <a:cs typeface="DIN Pro Bold" panose="020B0804020101020102" pitchFamily="34" charset="0"/>
                        </a:rPr>
                        <a:t>THERMAL SENSORS</a:t>
                      </a:r>
                      <a:endParaRPr lang="en-GB" sz="800" b="1" kern="1200" dirty="0">
                        <a:solidFill>
                          <a:schemeClr val="lt1"/>
                        </a:solidFill>
                        <a:effectLst/>
                        <a:latin typeface="DIN Pro Bold" panose="020B0804020101020102" pitchFamily="34" charset="0"/>
                        <a:ea typeface="+mn-ea"/>
                        <a:cs typeface="DIN Pro Bold" panose="020B0804020101020102" pitchFamily="34" charset="0"/>
                      </a:endParaRPr>
                    </a:p>
                  </a:txBody>
                  <a:tcPr marL="42026" marR="42026" marT="19397" marB="19397" anchor="ctr">
                    <a:solidFill>
                      <a:srgbClr val="1454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kern="1200" dirty="0">
                          <a:solidFill>
                            <a:schemeClr val="lt1"/>
                          </a:solidFill>
                          <a:effectLst/>
                          <a:latin typeface="DIN Pro Bold" panose="020B0804020101020102" pitchFamily="34" charset="0"/>
                          <a:ea typeface="+mn-ea"/>
                          <a:cs typeface="DIN Pro Bold" panose="020B0804020101020102" pitchFamily="34" charset="0"/>
                        </a:rPr>
                        <a:t>JPTX-EVO2-HD-75-W</a:t>
                      </a:r>
                    </a:p>
                  </a:txBody>
                  <a:tcPr marL="42026" marR="42026" marT="19397" marB="19397" anchor="ctr">
                    <a:solidFill>
                      <a:srgbClr val="1454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kern="1200">
                          <a:solidFill>
                            <a:schemeClr val="lt1"/>
                          </a:solidFill>
                          <a:effectLst/>
                          <a:latin typeface="DIN Pro Bold" panose="020B0804020101020102" pitchFamily="34" charset="0"/>
                          <a:ea typeface="+mn-ea"/>
                          <a:cs typeface="DIN Pro Bold" panose="020B0804020101020102" pitchFamily="34" charset="0"/>
                        </a:rPr>
                        <a:t>JPTX-EVO2-HD-150-W</a:t>
                      </a:r>
                      <a:endParaRPr lang="en-GB" sz="700" b="1" kern="1200" dirty="0">
                        <a:solidFill>
                          <a:schemeClr val="lt1"/>
                        </a:solidFill>
                        <a:effectLst/>
                        <a:latin typeface="DIN Pro Bold" panose="020B0804020101020102" pitchFamily="34" charset="0"/>
                        <a:ea typeface="+mn-ea"/>
                        <a:cs typeface="DIN Pro Bold" panose="020B0804020101020102" pitchFamily="34" charset="0"/>
                      </a:endParaRPr>
                    </a:p>
                  </a:txBody>
                  <a:tcPr marL="42026" marR="42026" marT="19397" marB="19397" anchor="ctr">
                    <a:solidFill>
                      <a:srgbClr val="1454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kern="1200" dirty="0">
                          <a:solidFill>
                            <a:schemeClr val="lt1"/>
                          </a:solidFill>
                          <a:effectLst/>
                          <a:latin typeface="DIN Pro Bold" panose="020B0804020101020102" pitchFamily="34" charset="0"/>
                          <a:ea typeface="+mn-ea"/>
                        </a:rPr>
                        <a:t>JPTX-EVO2-HD-225-W</a:t>
                      </a:r>
                    </a:p>
                  </a:txBody>
                  <a:tcPr marL="42026" marR="42026" marT="19397" marB="19397" anchor="ctr">
                    <a:solidFill>
                      <a:srgbClr val="1454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kern="1200" dirty="0">
                          <a:solidFill>
                            <a:schemeClr val="lt1"/>
                          </a:solidFill>
                          <a:effectLst/>
                          <a:latin typeface="DIN Pro Bold" panose="020B0804020101020102" pitchFamily="34" charset="0"/>
                          <a:ea typeface="+mn-ea"/>
                          <a:cs typeface="DIN Pro Bold" panose="020B0804020101020102" pitchFamily="34" charset="0"/>
                        </a:rPr>
                        <a:t>JPTX-EVO2-HD-300-W</a:t>
                      </a:r>
                    </a:p>
                  </a:txBody>
                  <a:tcPr marL="42026" marR="42026" marT="19397" marB="19397" anchor="ctr">
                    <a:solidFill>
                      <a:srgbClr val="1454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188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Focal Length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25mm to 75mm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30mm to 150mm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</a:rPr>
                        <a:t>25mm to 225mm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30mm to 300mm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7455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Horizontal FOV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36.7</a:t>
                      </a:r>
                      <a:r>
                        <a:rPr lang="pl-PL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(W) to </a:t>
                      </a: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11.5</a:t>
                      </a:r>
                      <a:r>
                        <a:rPr lang="pl-PL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(T)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28.7</a:t>
                      </a:r>
                      <a:r>
                        <a:rPr lang="pl-PL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(W) to </a:t>
                      </a: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5.9</a:t>
                      </a:r>
                      <a:r>
                        <a:rPr lang="pl-PL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(T)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</a:rPr>
                        <a:t>34.2</a:t>
                      </a:r>
                      <a:r>
                        <a:rPr lang="pl-PL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ea typeface="+mn-ea"/>
                        </a:rPr>
                        <a:t>° (W) to </a:t>
                      </a: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ea typeface="+mn-ea"/>
                        </a:rPr>
                        <a:t>3.9</a:t>
                      </a:r>
                      <a:r>
                        <a:rPr lang="pl-PL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ea typeface="+mn-ea"/>
                        </a:rPr>
                        <a:t>° (T)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29.0</a:t>
                      </a:r>
                      <a:r>
                        <a:rPr lang="pl-PL" sz="55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(W) to </a:t>
                      </a:r>
                      <a:r>
                        <a:rPr lang="en-GB" sz="55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2.9</a:t>
                      </a:r>
                      <a:r>
                        <a:rPr lang="pl-PL" sz="55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(T)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4667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F Number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F1.2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F1.2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</a:rPr>
                        <a:t>F1.5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F1.5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194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Optical Zoom (Continuous)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3x, Motorised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5x, Motorised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</a:rPr>
                        <a:t>9x, Motorised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10x, Motorised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603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Digital Zoom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20x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330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/>
                        </a:rPr>
                        <a:t>Focus</a:t>
                      </a:r>
                    </a:p>
                  </a:txBody>
                  <a:tcPr marL="0" marR="0" marT="209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pt-B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/>
                        </a:rPr>
                        <a:t>Push autofocus, </a:t>
                      </a:r>
                      <a:r>
                        <a:rPr lang="pt-B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continuous autofocus, 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continuous autofocus with automatic ROI, </a:t>
                      </a:r>
                      <a:r>
                        <a:rPr lang="pt-B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/>
                        </a:rPr>
                        <a:t>manual</a:t>
                      </a:r>
                    </a:p>
                  </a:txBody>
                  <a:tcPr marL="0" marR="0" marT="209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85904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Detector Type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Uncooled </a:t>
                      </a:r>
                      <a:r>
                        <a:rPr lang="en-GB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VOx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microbolometer, ≤50mK (at 25℃, F1.0), 30Hz, 12</a:t>
                      </a:r>
                      <a:r>
                        <a:rPr lang="el-G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μ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m, HD (1280 x 1024)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111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Spectral Band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7.5 to 14</a:t>
                      </a:r>
                      <a:r>
                        <a:rPr lang="el-G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μ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 (LWIR / 8 to 14</a:t>
                      </a:r>
                      <a:r>
                        <a:rPr lang="el-G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μ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m)</a:t>
                      </a:r>
                      <a:endParaRPr lang="pl-PL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412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Image Processing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Correction (NUC), noise filtering, polarity control, Digital Detail Enhancement (DDE), polarity: white hot / black hot, 18x </a:t>
                      </a:r>
                      <a:r>
                        <a:rPr lang="en-US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colour</a:t>
                      </a: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palettes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085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Housing Weight (Typical)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12Kg / 26.4lb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26mm to 105mm</a:t>
                      </a:r>
                    </a:p>
                  </a:txBody>
                  <a:tcPr marL="46800" marR="46800" marT="21600" marB="2160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30mm to 180mm</a:t>
                      </a:r>
                    </a:p>
                  </a:txBody>
                  <a:tcPr marL="46800" marR="46800" marT="21600" marB="2160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18.3Kg / 40.4lb</a:t>
                      </a:r>
                    </a:p>
                  </a:txBody>
                  <a:tcPr marL="42026" marR="42026" marT="19397" marB="19397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406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Housing Size (Typical)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55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L572 x W258 x H226</a:t>
                      </a:r>
                      <a:r>
                        <a:rPr lang="en-GB" sz="55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mm</a:t>
                      </a:r>
                      <a:endParaRPr lang="pl-PL" sz="55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26mm to 105mm</a:t>
                      </a:r>
                    </a:p>
                  </a:txBody>
                  <a:tcPr marL="46800" marR="46800" marT="21600" marB="2160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30mm to 180mm</a:t>
                      </a:r>
                    </a:p>
                  </a:txBody>
                  <a:tcPr marL="46800" marR="46800" marT="21600" marB="2160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L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58</a:t>
                      </a:r>
                      <a:r>
                        <a:rPr lang="pl-PL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0 x W2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82</a:t>
                      </a:r>
                      <a:r>
                        <a:rPr lang="pl-PL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x H2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57mm</a:t>
                      </a:r>
                    </a:p>
                  </a:txBody>
                  <a:tcPr marL="42026" marR="42026" marT="19397" marB="19397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18764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D9F613B-C97B-0C6C-0EBF-FE1BEE60C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213823"/>
              </p:ext>
            </p:extLst>
          </p:nvPr>
        </p:nvGraphicFramePr>
        <p:xfrm>
          <a:off x="10355786" y="2006157"/>
          <a:ext cx="6462303" cy="1681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943">
                  <a:extLst>
                    <a:ext uri="{9D8B030D-6E8A-4147-A177-3AD203B41FA5}">
                      <a16:colId xmlns:a16="http://schemas.microsoft.com/office/drawing/2014/main" val="1744695570"/>
                    </a:ext>
                  </a:extLst>
                </a:gridCol>
                <a:gridCol w="2506242">
                  <a:extLst>
                    <a:ext uri="{9D8B030D-6E8A-4147-A177-3AD203B41FA5}">
                      <a16:colId xmlns:a16="http://schemas.microsoft.com/office/drawing/2014/main" val="107488084"/>
                    </a:ext>
                  </a:extLst>
                </a:gridCol>
                <a:gridCol w="2513118">
                  <a:extLst>
                    <a:ext uri="{9D8B030D-6E8A-4147-A177-3AD203B41FA5}">
                      <a16:colId xmlns:a16="http://schemas.microsoft.com/office/drawing/2014/main" val="32830825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kern="1200" dirty="0">
                          <a:solidFill>
                            <a:schemeClr val="lt1"/>
                          </a:solidFill>
                          <a:effectLst/>
                          <a:latin typeface="DIN Pro Bold" panose="020B0804020101020102" pitchFamily="34" charset="0"/>
                          <a:ea typeface="+mn-ea"/>
                          <a:cs typeface="DIN Pro Bold" panose="020B0804020101020102" pitchFamily="34" charset="0"/>
                        </a:rPr>
                        <a:t>HD VISIBLE SENSORS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4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4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4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816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Focal Length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4.3mm to 129mm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15.2mm to 500mm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476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Horizontal FOV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63.7° (W) to 2.32° (T)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23.42° (W) to 0.78° (T)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069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F Number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F1.6 to F4.7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F3.0 to F32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629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Optical Zoom (Continuous)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30x, </a:t>
                      </a:r>
                      <a:r>
                        <a:rPr lang="en-US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Motorised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33x, </a:t>
                      </a:r>
                      <a:r>
                        <a:rPr lang="en-US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Motorised</a:t>
                      </a:r>
                      <a:endParaRPr lang="en-US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405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Digital Zoom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20x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10x</a:t>
                      </a:r>
                      <a:endParaRPr lang="en-GB" sz="5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907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Focus</a:t>
                      </a: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/>
                        </a:rPr>
                        <a:t>Push autofocus, </a:t>
                      </a:r>
                      <a:r>
                        <a:rPr lang="pt-B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continuous autofocus, 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continuous autofocus with automatic ROI, </a:t>
                      </a:r>
                      <a:r>
                        <a:rPr lang="pt-B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/>
                        </a:rPr>
                        <a:t>manual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700" dirty="0">
                          <a:solidFill>
                            <a:srgbClr val="3A3838"/>
                          </a:solidFill>
                          <a:latin typeface="DIN Pro Regular"/>
                          <a:cs typeface="DIN Pro Regular"/>
                        </a:rPr>
                        <a:t>Push</a:t>
                      </a:r>
                      <a:r>
                        <a:rPr lang="pt-BR" sz="700" spc="-45" dirty="0">
                          <a:solidFill>
                            <a:srgbClr val="3A3838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lang="pt-BR" sz="700" dirty="0">
                          <a:solidFill>
                            <a:srgbClr val="3A3838"/>
                          </a:solidFill>
                          <a:latin typeface="DIN Pro Regular"/>
                          <a:cs typeface="DIN Pro Regular"/>
                        </a:rPr>
                        <a:t>autofocus,</a:t>
                      </a:r>
                      <a:r>
                        <a:rPr lang="pt-BR" sz="700" spc="-25" dirty="0">
                          <a:solidFill>
                            <a:srgbClr val="3A3838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lang="pt-BR" sz="700" b="0" kern="1200" dirty="0">
                          <a:solidFill>
                            <a:srgbClr val="3A3838"/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continuous autofocus, </a:t>
                      </a:r>
                      <a:r>
                        <a:rPr lang="en-GB" sz="700" b="0" kern="1200" dirty="0">
                          <a:solidFill>
                            <a:srgbClr val="3A3838"/>
                          </a:solidFill>
                          <a:effectLst/>
                          <a:highlight>
                            <a:srgbClr val="FFFF00"/>
                          </a:highlight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continuous autofocus with automatic ROI</a:t>
                      </a:r>
                      <a:r>
                        <a:rPr lang="en-GB" sz="700" b="0" kern="1200" dirty="0">
                          <a:solidFill>
                            <a:srgbClr val="3A3838"/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, </a:t>
                      </a:r>
                      <a:r>
                        <a:rPr lang="pt-BR" sz="700" spc="-10" dirty="0">
                          <a:solidFill>
                            <a:srgbClr val="3A3838"/>
                          </a:solidFill>
                          <a:latin typeface="DIN Pro Regular"/>
                          <a:cs typeface="DIN Pro Regular"/>
                        </a:rPr>
                        <a:t>manual</a:t>
                      </a:r>
                      <a:endParaRPr lang="en-GB" sz="70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6800" marR="46800" marT="21600" marB="21600" anchor="ctr"/>
                </a:tc>
                <a:extLst>
                  <a:ext uri="{0D108BD9-81ED-4DB2-BD59-A6C34878D82A}">
                    <a16:rowId xmlns:a16="http://schemas.microsoft.com/office/drawing/2014/main" val="1004145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Image Sensor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1/2.8“ CMOS Exmor (2.13MP), full HD 1080p (1920 x 1080)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1/1.9” CMOS Sensor (2.38 MP), full HD 1080p (1920 x 1080)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537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Min. Sensitivity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Colour 0.01 lux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Mono 0.0008 lux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(high sensitivity mode)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Colour</a:t>
                      </a: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0.05 lux F1.2 gain of up to 60dB / 0.005 lux F1.2 / AGC @ 42dB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Mono 0.002 lux F1.2 gain of up to 60dB / 0.0002 lux F1.2 / AGC @ 42dB (accumulation 25 times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)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604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Image Processing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Digital noise reduction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88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Housing Weight (Typical)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14Kg / 30.9lb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17Kg / 37.4lb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911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Housing Size (Typical)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L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572 </a:t>
                      </a:r>
                      <a:r>
                        <a:rPr lang="pl-PL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x W2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5</a:t>
                      </a:r>
                      <a:r>
                        <a:rPr lang="pl-PL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8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</a:t>
                      </a:r>
                      <a:r>
                        <a:rPr lang="pl-PL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x H231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mm</a:t>
                      </a:r>
                      <a:endParaRPr lang="pl-PL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L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800 </a:t>
                      </a:r>
                      <a:r>
                        <a:rPr lang="pl-PL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x W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258 </a:t>
                      </a:r>
                      <a:r>
                        <a:rPr lang="pl-PL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x H231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mm</a:t>
                      </a:r>
                      <a:endParaRPr lang="pl-PL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00335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DC0FDBD-5C77-0966-6CD6-39B734A707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314133"/>
              </p:ext>
            </p:extLst>
          </p:nvPr>
        </p:nvGraphicFramePr>
        <p:xfrm>
          <a:off x="10355786" y="4893752"/>
          <a:ext cx="3237929" cy="1903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539">
                  <a:extLst>
                    <a:ext uri="{9D8B030D-6E8A-4147-A177-3AD203B41FA5}">
                      <a16:colId xmlns:a16="http://schemas.microsoft.com/office/drawing/2014/main" val="1744695570"/>
                    </a:ext>
                  </a:extLst>
                </a:gridCol>
                <a:gridCol w="2518390">
                  <a:extLst>
                    <a:ext uri="{9D8B030D-6E8A-4147-A177-3AD203B41FA5}">
                      <a16:colId xmlns:a16="http://schemas.microsoft.com/office/drawing/2014/main" val="10748808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GB" sz="800" b="1" kern="1200" dirty="0">
                          <a:solidFill>
                            <a:schemeClr val="lt1"/>
                          </a:solidFill>
                          <a:effectLst/>
                          <a:latin typeface="DIN Pro Bold" panose="020B0804020101020102" pitchFamily="34" charset="0"/>
                          <a:ea typeface="+mn-ea"/>
                          <a:cs typeface="DIN Pro Bold" panose="020B0804020101020102" pitchFamily="34" charset="0"/>
                        </a:rPr>
                        <a:t>JAEGER PAN AND TILT UNIT (PTU)*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42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1" kern="1200" dirty="0">
                        <a:solidFill>
                          <a:schemeClr val="lt1"/>
                        </a:solidFill>
                        <a:effectLst/>
                        <a:latin typeface="DIN Pro Bold" panose="020B0804020101020102" pitchFamily="34" charset="0"/>
                        <a:ea typeface="+mn-ea"/>
                        <a:cs typeface="DIN Pro Bold" panose="020B08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2E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147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Pan Range / Velocity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360° Continuous; 0.001° </a:t>
                      </a:r>
                      <a:r>
                        <a:rPr lang="en-GB" sz="550" b="0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- 200° 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per second**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476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Tilt Range /  Velocity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-90° to +90°; 0.001° - 200° per second**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507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Accuracy 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0.0001° / 0.0017 </a:t>
                      </a:r>
                      <a:r>
                        <a:rPr lang="en-GB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mRad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185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Repeatability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0.0001° / 0.0017 </a:t>
                      </a:r>
                      <a:r>
                        <a:rPr lang="en-GB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mRad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069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Actuation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Custom stepper motors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405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Speed Control 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Zoom dependent speed control (subject to payload)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29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Presets Types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Procedural, Positional</a:t>
                      </a:r>
                      <a:endParaRPr lang="fr-FR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656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Number of Presets</a:t>
                      </a:r>
                    </a:p>
                  </a:txBody>
                  <a:tcPr marL="46799" marR="46799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255</a:t>
                      </a:r>
                    </a:p>
                  </a:txBody>
                  <a:tcPr marL="46799" marR="46799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575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Protocols</a:t>
                      </a: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Pelco D, ONVIF Profile-S (custom available on request)</a:t>
                      </a: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072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Interface</a:t>
                      </a: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RS485, ONVIF Profile-S, Serial &lt;&gt; IP</a:t>
                      </a: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645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Positioning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Absolute positioning feedback</a:t>
                      </a:r>
                      <a:endParaRPr lang="pl-PL" sz="550" b="0" kern="1200" noProof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1672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Through Shaft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Yes</a:t>
                      </a:r>
                      <a:endParaRPr lang="pl-PL" sz="550" b="0" kern="1200" noProof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736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PTU Weight (Typical)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28kg / 61.8lb (excluding mounts, through shaft and payloads, payload capacity 50kg)</a:t>
                      </a:r>
                      <a:endParaRPr lang="en-US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634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PTU Size (Typical)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H434 x W343x D343mm (excluding mounts, through shaft and payloads)</a:t>
                      </a:r>
                      <a:endParaRPr lang="pl-PL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730042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B860EAE-784E-1A19-D542-03E139D89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197054"/>
              </p:ext>
            </p:extLst>
          </p:nvPr>
        </p:nvGraphicFramePr>
        <p:xfrm>
          <a:off x="13628137" y="4894894"/>
          <a:ext cx="3190709" cy="1401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276">
                  <a:extLst>
                    <a:ext uri="{9D8B030D-6E8A-4147-A177-3AD203B41FA5}">
                      <a16:colId xmlns:a16="http://schemas.microsoft.com/office/drawing/2014/main" val="1744695570"/>
                    </a:ext>
                  </a:extLst>
                </a:gridCol>
                <a:gridCol w="2449433">
                  <a:extLst>
                    <a:ext uri="{9D8B030D-6E8A-4147-A177-3AD203B41FA5}">
                      <a16:colId xmlns:a16="http://schemas.microsoft.com/office/drawing/2014/main" val="10748808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kern="1200" dirty="0">
                          <a:solidFill>
                            <a:schemeClr val="lt1"/>
                          </a:solidFill>
                          <a:effectLst/>
                          <a:latin typeface="DIN Pro Bold" panose="020B0804020101020102" pitchFamily="34" charset="0"/>
                          <a:ea typeface="+mn-ea"/>
                          <a:cs typeface="DIN Pro Bold" panose="020B0804020101020102" pitchFamily="34" charset="0"/>
                        </a:rPr>
                        <a:t>ELECTRICAL AND MECHANICAL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42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1" kern="1200" dirty="0">
                        <a:solidFill>
                          <a:schemeClr val="lt1"/>
                        </a:solidFill>
                        <a:effectLst/>
                        <a:latin typeface="DIN Pro Bold" panose="020B0804020101020102" pitchFamily="34" charset="0"/>
                        <a:ea typeface="+mn-ea"/>
                        <a:cs typeface="DIN Pro Bold" panose="020B08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2E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147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Video Output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/>
                        </a:rPr>
                        <a:t>RTSP, ONVIF from PTU (H.264, H.265 and MJPEG)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476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Ethernet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Command and control of all functions including streaming of </a:t>
                      </a:r>
                      <a:b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</a:b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H.264, H.265 and MJPEG video 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88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RS485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Pelco D command and control with custom procedural extensions</a:t>
                      </a: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911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Rapid Release Mechanism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Yes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873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Input Voltage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48VDC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614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Housing Material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Anodised</a:t>
                      </a: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aluminum, white powder marine grade paint finish </a:t>
                      </a:r>
                      <a:b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</a:b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(other </a:t>
                      </a:r>
                      <a:r>
                        <a:rPr lang="en-US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colours</a:t>
                      </a: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are available upon request)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149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55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IP Rating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5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IP67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825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55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Temperature Range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-30</a:t>
                      </a:r>
                      <a:r>
                        <a:rPr kumimoji="0" lang="en-GB" sz="5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°C (-22°F) up to 65°C (149°F) (-40°C with optional heaters)</a:t>
                      </a:r>
                      <a:endParaRPr kumimoji="0" lang="pl-PL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967947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7A1151C-08D7-FC78-B847-09A5551F3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65907"/>
              </p:ext>
            </p:extLst>
          </p:nvPr>
        </p:nvGraphicFramePr>
        <p:xfrm>
          <a:off x="10355787" y="6808914"/>
          <a:ext cx="6469058" cy="1404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554">
                  <a:extLst>
                    <a:ext uri="{9D8B030D-6E8A-4147-A177-3AD203B41FA5}">
                      <a16:colId xmlns:a16="http://schemas.microsoft.com/office/drawing/2014/main" val="1744695570"/>
                    </a:ext>
                  </a:extLst>
                </a:gridCol>
                <a:gridCol w="4966504">
                  <a:extLst>
                    <a:ext uri="{9D8B030D-6E8A-4147-A177-3AD203B41FA5}">
                      <a16:colId xmlns:a16="http://schemas.microsoft.com/office/drawing/2014/main" val="107488084"/>
                    </a:ext>
                  </a:extLst>
                </a:gridCol>
              </a:tblGrid>
              <a:tr h="161962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kern="1200" dirty="0">
                          <a:solidFill>
                            <a:schemeClr val="lt1"/>
                          </a:solidFill>
                          <a:effectLst/>
                          <a:latin typeface="DIN Pro Bold" panose="020B0804020101020102" pitchFamily="34" charset="0"/>
                          <a:ea typeface="+mn-ea"/>
                          <a:cs typeface="DIN Pro Bold" panose="020B0804020101020102" pitchFamily="34" charset="0"/>
                        </a:rPr>
                        <a:t>OPTIONALLY AVAILABLE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42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4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816436"/>
                  </a:ext>
                </a:extLst>
              </a:tr>
              <a:tr h="2030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HD Low Light Visible Sensor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16.7mm to 20</a:t>
                      </a:r>
                      <a:r>
                        <a:rPr lang="fr-FR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00mm (21.2</a:t>
                      </a:r>
                      <a:r>
                        <a:rPr lang="pl-PL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W to </a:t>
                      </a: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0.23</a:t>
                      </a:r>
                      <a:r>
                        <a:rPr lang="pl-PL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T</a:t>
                      </a: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)</a:t>
                      </a:r>
                      <a:r>
                        <a:rPr lang="fr-FR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(</a:t>
                      </a:r>
                      <a:r>
                        <a:rPr lang="fr-FR" sz="550" b="1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with</a:t>
                      </a:r>
                      <a:r>
                        <a:rPr lang="fr-FR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x2 </a:t>
                      </a:r>
                      <a:r>
                        <a:rPr lang="fr-FR" sz="550" b="1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extender</a:t>
                      </a:r>
                      <a:r>
                        <a:rPr lang="fr-FR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on)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1/1.9” CMOS Sensor (2.38MP), full HD (1920 x 1080), c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olour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0.005 lux at F1.2 / 42dB mono 0.0002 lux at  F1.2 / 42dB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476777"/>
                  </a:ext>
                </a:extLst>
              </a:tr>
              <a:tr h="2030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HD Ultra Low Light Visible Sensor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15.2mm to 500mm</a:t>
                      </a:r>
                      <a:r>
                        <a:rPr lang="fr-FR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(32.39</a:t>
                      </a:r>
                      <a:r>
                        <a:rPr lang="pl-PL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W to </a:t>
                      </a: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1.0</a:t>
                      </a:r>
                      <a:r>
                        <a:rPr lang="pl-PL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T</a:t>
                      </a: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) or </a:t>
                      </a:r>
                      <a:r>
                        <a:rPr lang="fr-FR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20mm to 2400mm (24.87</a:t>
                      </a:r>
                      <a:r>
                        <a:rPr lang="pl-PL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W to </a:t>
                      </a: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0.23</a:t>
                      </a:r>
                      <a:r>
                        <a:rPr lang="pl-PL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T</a:t>
                      </a: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)</a:t>
                      </a:r>
                      <a:r>
                        <a:rPr lang="fr-FR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(</a:t>
                      </a:r>
                      <a:r>
                        <a:rPr lang="fr-FR" sz="550" b="1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with</a:t>
                      </a:r>
                      <a:r>
                        <a:rPr lang="fr-FR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x2 </a:t>
                      </a:r>
                      <a:r>
                        <a:rPr lang="fr-FR" sz="550" b="1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extender</a:t>
                      </a:r>
                      <a:r>
                        <a:rPr lang="fr-FR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on)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2/3” CMOS Sensor (2.2MP), full HD (1920 x 1080), c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olour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0.005 lux at F1. 4 / 50IRE, mono 0.000000001 lux at  F1.4 / 50IRE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069030"/>
                  </a:ext>
                </a:extLst>
              </a:tr>
              <a:tr h="2030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4K Visible Sensor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4.4mm to 88.4mm (</a:t>
                      </a: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70.2</a:t>
                      </a:r>
                      <a:r>
                        <a:rPr lang="pl-PL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W to </a:t>
                      </a: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4</a:t>
                      </a:r>
                      <a:r>
                        <a:rPr lang="pl-PL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.</a:t>
                      </a: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</a:t>
                      </a:r>
                      <a:r>
                        <a:rPr lang="pl-PL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T</a:t>
                      </a: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)</a:t>
                      </a:r>
                      <a:br>
                        <a:rPr lang="fr-FR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</a:b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1/2.5” CMOS 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Sensor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(8.51MP)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, 4K/QFHD (3840 x 2160), 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colour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0.4 lux (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colour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0.06 lux 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with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slow 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shutter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on)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629856"/>
                  </a:ext>
                </a:extLst>
              </a:tr>
              <a:tr h="2030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Technologies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Long range white light (up to </a:t>
                      </a:r>
                      <a:r>
                        <a:rPr lang="fr-FR" sz="550" b="0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3.5km) or 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infra-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red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illuminators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(up to 2.5km), laser 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illuminators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,</a:t>
                      </a:r>
                      <a:b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</a:b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long range 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acoustic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hailer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(up to 2km), digital 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magnetic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compass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, SWIR 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sensors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, LRF (laser range 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finders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) up to 20km, wiper for visible cameras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405789"/>
                  </a:ext>
                </a:extLst>
              </a:tr>
              <a:tr h="285132">
                <a:tc>
                  <a:txBody>
                    <a:bodyPr/>
                    <a:lstStyle/>
                    <a:p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Jaegar PTU Aux Payload Connectors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QTY 2x External connectors allowing for a selection of the following:</a:t>
                      </a:r>
                    </a:p>
                    <a:p>
                      <a:pPr algn="ctr"/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Power outputs -12vDC, 6A / 24vDC, 15A / 48vDC, 10A</a:t>
                      </a:r>
                    </a:p>
                    <a:p>
                      <a:pPr algn="ctr"/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Network output – Cat5e, 10/100 Base T</a:t>
                      </a: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25966"/>
                  </a:ext>
                </a:extLst>
              </a:tr>
              <a:tr h="120906">
                <a:tc>
                  <a:txBody>
                    <a:bodyPr/>
                    <a:lstStyle/>
                    <a:p>
                      <a:r>
                        <a:rPr lang="en-GB" sz="55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Top Mount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5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Top mount extension / plate (for RADAR or top mount payload)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385225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7D98AFC-5603-3B3B-4005-BD307539A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315809"/>
              </p:ext>
            </p:extLst>
          </p:nvPr>
        </p:nvGraphicFramePr>
        <p:xfrm>
          <a:off x="10355786" y="3700448"/>
          <a:ext cx="6462303" cy="1171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943">
                  <a:extLst>
                    <a:ext uri="{9D8B030D-6E8A-4147-A177-3AD203B41FA5}">
                      <a16:colId xmlns:a16="http://schemas.microsoft.com/office/drawing/2014/main" val="1744695570"/>
                    </a:ext>
                  </a:extLst>
                </a:gridCol>
                <a:gridCol w="5019360">
                  <a:extLst>
                    <a:ext uri="{9D8B030D-6E8A-4147-A177-3AD203B41FA5}">
                      <a16:colId xmlns:a16="http://schemas.microsoft.com/office/drawing/2014/main" val="107488084"/>
                    </a:ext>
                  </a:extLst>
                </a:gridCol>
              </a:tblGrid>
              <a:tr h="782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kern="1200" dirty="0">
                          <a:solidFill>
                            <a:schemeClr val="lt1"/>
                          </a:solidFill>
                          <a:effectLst/>
                          <a:latin typeface="DIN Pro Bold" panose="020B0804020101020102" pitchFamily="34" charset="0"/>
                          <a:ea typeface="+mn-ea"/>
                          <a:cs typeface="DIN Pro Bold" panose="020B0804020101020102" pitchFamily="34" charset="0"/>
                        </a:rPr>
                        <a:t>NexOS*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4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4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816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NexOS 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Core (Standard)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50" b="0" kern="1200" noProof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NexOS</a:t>
                      </a: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Core </a:t>
                      </a:r>
                      <a:r>
                        <a:rPr lang="en-GB" sz="550" b="0" kern="1200" noProof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i</a:t>
                      </a:r>
                      <a:r>
                        <a:rPr lang="en-GB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ncludes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: </a:t>
                      </a:r>
                    </a:p>
                    <a:p>
                      <a:pPr algn="ctr"/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Push autofocus, continuous autofocus, continuous autofocus with automatic ROI, digital zoom, image contrast enhancements, de-fog, </a:t>
                      </a:r>
                      <a:b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</a:b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electronic image stabilisation (2D), static overlays, remote upgrades, remote diagnostics</a:t>
                      </a: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476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550" b="0" kern="1200" noProof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NexOS</a:t>
                      </a: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Performance Pack </a:t>
                      </a:r>
                      <a:b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</a:b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(Cost Option)</a:t>
                      </a: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In addition to </a:t>
                      </a:r>
                      <a:r>
                        <a:rPr lang="en-GB" sz="550" b="0" kern="1200" noProof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NexOS</a:t>
                      </a: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Core, includes: 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Electronic image stabilisation (3D), target tracking, target classification, event detection, dynamic overlays, dynamic boresight, </a:t>
                      </a:r>
                      <a:b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</a:b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dynamic absolute positioning, edge recording</a:t>
                      </a:r>
                      <a:endParaRPr lang="pl-PL" sz="550" b="0" kern="1200" noProof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069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550" b="0" kern="1200" noProof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NexOS</a:t>
                      </a: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Gyro Pack </a:t>
                      </a:r>
                      <a:b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</a:b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(Cost Option)</a:t>
                      </a: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In addition to the </a:t>
                      </a:r>
                      <a:r>
                        <a:rPr lang="en-GB" sz="550" b="0" kern="1200" noProof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NexOS</a:t>
                      </a: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Performance Pack</a:t>
                      </a: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, includes: 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Jaegar NexOS Gyro Pack</a:t>
                      </a: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387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550" b="0" kern="1200" noProof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NexOS</a:t>
                      </a: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GPS Positioning Pack </a:t>
                      </a:r>
                      <a:b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</a:b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(Cost Option)</a:t>
                      </a: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In addition to the </a:t>
                      </a:r>
                      <a:r>
                        <a:rPr lang="en-GB" sz="550" b="0" kern="1200" noProof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NexOS</a:t>
                      </a: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Performance Pack</a:t>
                      </a: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, includes: 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Jaegar </a:t>
                      </a:r>
                      <a:r>
                        <a:rPr lang="en-GB" sz="550" b="0" kern="1200" noProof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NexOS</a:t>
                      </a: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GPS Positioning Pack</a:t>
                      </a: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3300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3CA0FC5-6F30-9242-22F7-D976B97EDD79}"/>
              </a:ext>
            </a:extLst>
          </p:cNvPr>
          <p:cNvSpPr txBox="1"/>
          <p:nvPr/>
        </p:nvSpPr>
        <p:spPr>
          <a:xfrm>
            <a:off x="10269102" y="136480"/>
            <a:ext cx="654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14542C"/>
                </a:solidFill>
                <a:latin typeface="DIN Pro Bold" panose="020B0804020101020102" pitchFamily="34" charset="0"/>
                <a:cs typeface="DIN Pro Bold" panose="020B0804020101020102" pitchFamily="34" charset="0"/>
              </a:defRPr>
            </a:lvl1pPr>
          </a:lstStyle>
          <a:p>
            <a:r>
              <a:rPr lang="en-GB" dirty="0"/>
              <a:t>TECHNICAL SPECIFICATION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78BF86-32AE-693D-66C7-0D02B063F520}"/>
              </a:ext>
            </a:extLst>
          </p:cNvPr>
          <p:cNvSpPr txBox="1"/>
          <p:nvPr/>
        </p:nvSpPr>
        <p:spPr>
          <a:xfrm>
            <a:off x="1837664" y="9144423"/>
            <a:ext cx="6275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14542C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PLEASE CONTACT US FOR A SPECIFIC CONFIGURATION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2C6CAE-578F-63B1-4686-689CAD57D891}"/>
              </a:ext>
            </a:extLst>
          </p:cNvPr>
          <p:cNvSpPr txBox="1"/>
          <p:nvPr/>
        </p:nvSpPr>
        <p:spPr>
          <a:xfrm>
            <a:off x="7636057" y="9240436"/>
            <a:ext cx="3440571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2">
                    <a:lumMod val="50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Specifications may be subject to change without </a:t>
            </a:r>
            <a:r>
              <a:rPr lang="en-GB" sz="800">
                <a:solidFill>
                  <a:schemeClr val="bg2">
                    <a:lumMod val="50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notice 19/02/23 </a:t>
            </a:r>
            <a:r>
              <a:rPr lang="en-GB" sz="800" dirty="0">
                <a:solidFill>
                  <a:schemeClr val="bg2">
                    <a:lumMod val="50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V4.0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D3FB43-A00D-8878-7102-589B115CECAB}"/>
              </a:ext>
            </a:extLst>
          </p:cNvPr>
          <p:cNvGrpSpPr/>
          <p:nvPr/>
        </p:nvGrpSpPr>
        <p:grpSpPr>
          <a:xfrm>
            <a:off x="11252224" y="9118653"/>
            <a:ext cx="2364733" cy="270780"/>
            <a:chOff x="2207225" y="9394522"/>
            <a:chExt cx="2633346" cy="30153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34B9D8C-C504-46E0-5299-C426C0C9B58D}"/>
                </a:ext>
              </a:extLst>
            </p:cNvPr>
            <p:cNvGrpSpPr/>
            <p:nvPr/>
          </p:nvGrpSpPr>
          <p:grpSpPr>
            <a:xfrm>
              <a:off x="2207225" y="9394522"/>
              <a:ext cx="2633346" cy="301539"/>
              <a:chOff x="2513978" y="10168915"/>
              <a:chExt cx="2633346" cy="301539"/>
            </a:xfrm>
          </p:grpSpPr>
          <p:pic>
            <p:nvPicPr>
              <p:cNvPr id="31" name="Picture 3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6CF33D26-A693-4250-2DDD-A9CF187510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1609" y="10185872"/>
                <a:ext cx="270413" cy="270413"/>
              </a:xfrm>
              <a:prstGeom prst="rect">
                <a:avLst/>
              </a:prstGeom>
            </p:spPr>
          </p:pic>
          <p:pic>
            <p:nvPicPr>
              <p:cNvPr id="32" name="Picture 31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EE0E54E2-DD82-43FA-F3A4-7BACA63DB6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2390" y="10189182"/>
                <a:ext cx="265916" cy="263792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8E099BA-3B33-6500-FCA2-0A16FC1020C1}"/>
                  </a:ext>
                </a:extLst>
              </p:cNvPr>
              <p:cNvSpPr txBox="1"/>
              <p:nvPr/>
            </p:nvSpPr>
            <p:spPr>
              <a:xfrm>
                <a:off x="3853017" y="10168915"/>
                <a:ext cx="1294307" cy="285544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808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UK Manufacturer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1C27A17-FE4B-C485-0014-4FCA704545C1}"/>
                  </a:ext>
                </a:extLst>
              </p:cNvPr>
              <p:cNvSpPr txBox="1"/>
              <p:nvPr/>
            </p:nvSpPr>
            <p:spPr>
              <a:xfrm>
                <a:off x="2900284" y="10306082"/>
                <a:ext cx="361324" cy="164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59" dirty="0">
                    <a:solidFill>
                      <a:srgbClr val="0F542C"/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rPr>
                  <a:t>RoHS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33CCE2D-1EFA-E516-7D18-EE1E2A009FE7}"/>
                  </a:ext>
                </a:extLst>
              </p:cNvPr>
              <p:cNvSpPr txBox="1"/>
              <p:nvPr/>
            </p:nvSpPr>
            <p:spPr>
              <a:xfrm>
                <a:off x="2513978" y="10306082"/>
                <a:ext cx="369870" cy="164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59" dirty="0">
                    <a:solidFill>
                      <a:srgbClr val="0F542C"/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rPr>
                  <a:t>REACH</a:t>
                </a:r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80AB5F0-035B-8FB3-17B5-B11B673EE15B}"/>
                </a:ext>
              </a:extLst>
            </p:cNvPr>
            <p:cNvSpPr/>
            <p:nvPr/>
          </p:nvSpPr>
          <p:spPr>
            <a:xfrm>
              <a:off x="2250314" y="9420462"/>
              <a:ext cx="256767" cy="256767"/>
            </a:xfrm>
            <a:prstGeom prst="ellipse">
              <a:avLst/>
            </a:prstGeom>
            <a:noFill/>
            <a:ln>
              <a:solidFill>
                <a:srgbClr val="0F5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16" dirty="0">
                <a:solidFill>
                  <a:srgbClr val="0F542C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2FDF242-BF39-FE9F-354F-DB3E45E33745}"/>
                </a:ext>
              </a:extLst>
            </p:cNvPr>
            <p:cNvSpPr/>
            <p:nvPr/>
          </p:nvSpPr>
          <p:spPr>
            <a:xfrm>
              <a:off x="2617295" y="9422207"/>
              <a:ext cx="262116" cy="262116"/>
            </a:xfrm>
            <a:prstGeom prst="ellipse">
              <a:avLst/>
            </a:prstGeom>
            <a:noFill/>
            <a:ln>
              <a:solidFill>
                <a:srgbClr val="0F5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16" dirty="0"/>
            </a:p>
          </p:txBody>
        </p:sp>
        <p:pic>
          <p:nvPicPr>
            <p:cNvPr id="29" name="Picture 28" descr="Icon&#10;&#10;Description automatically generated">
              <a:extLst>
                <a:ext uri="{FF2B5EF4-FFF2-40B4-BE49-F238E27FC236}">
                  <a16:creationId xmlns:a16="http://schemas.microsoft.com/office/drawing/2014/main" id="{C792C9A7-B68C-D8F6-9396-7090A0CE0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194" y="9453153"/>
              <a:ext cx="131811" cy="131811"/>
            </a:xfrm>
            <a:prstGeom prst="rect">
              <a:avLst/>
            </a:prstGeom>
          </p:spPr>
        </p:pic>
        <p:pic>
          <p:nvPicPr>
            <p:cNvPr id="30" name="Picture 29" descr="Icon&#10;&#10;Description automatically generated">
              <a:extLst>
                <a:ext uri="{FF2B5EF4-FFF2-40B4-BE49-F238E27FC236}">
                  <a16:creationId xmlns:a16="http://schemas.microsoft.com/office/drawing/2014/main" id="{132265D9-3C02-30EA-2B9B-F09BEE51C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21" y="9464369"/>
              <a:ext cx="131811" cy="131811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CEDBBBB-D28A-EFE0-D73D-B5A08D497335}"/>
              </a:ext>
            </a:extLst>
          </p:cNvPr>
          <p:cNvSpPr txBox="1"/>
          <p:nvPr/>
        </p:nvSpPr>
        <p:spPr>
          <a:xfrm>
            <a:off x="146356" y="9144423"/>
            <a:ext cx="2873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14542C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SILENTSENTINEL.COM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4AF265B-A375-2618-DB0F-A688AB5D85F8}"/>
              </a:ext>
            </a:extLst>
          </p:cNvPr>
          <p:cNvSpPr txBox="1"/>
          <p:nvPr/>
        </p:nvSpPr>
        <p:spPr>
          <a:xfrm>
            <a:off x="6239289" y="8409153"/>
            <a:ext cx="2094176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14542C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RAPID RELEASE MECHANISM</a:t>
            </a:r>
          </a:p>
          <a:p>
            <a:r>
              <a:rPr lang="en-GB" sz="900" dirty="0">
                <a:solidFill>
                  <a:schemeClr val="bg2">
                    <a:lumMod val="50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Allows quick changing </a:t>
            </a:r>
          </a:p>
          <a:p>
            <a:r>
              <a:rPr lang="en-GB" sz="900" dirty="0">
                <a:solidFill>
                  <a:schemeClr val="bg2">
                    <a:lumMod val="50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of payloads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180102E-54CE-1F43-9C62-0AFDFE7EE624}"/>
              </a:ext>
            </a:extLst>
          </p:cNvPr>
          <p:cNvSpPr txBox="1"/>
          <p:nvPr/>
        </p:nvSpPr>
        <p:spPr>
          <a:xfrm>
            <a:off x="2174466" y="8409153"/>
            <a:ext cx="1437134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14542C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HIGH ACCURACY</a:t>
            </a:r>
          </a:p>
          <a:p>
            <a:r>
              <a:rPr lang="en-GB" sz="900" dirty="0">
                <a:solidFill>
                  <a:schemeClr val="bg2">
                    <a:lumMod val="50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Designed for long range </a:t>
            </a:r>
          </a:p>
          <a:p>
            <a:r>
              <a:rPr lang="en-GB" sz="900" dirty="0">
                <a:solidFill>
                  <a:schemeClr val="bg2">
                    <a:lumMod val="50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surveillance applications</a:t>
            </a:r>
            <a:endParaRPr lang="en-GB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FDFDDF0-CF46-B86B-23DC-E3A72149F670}"/>
              </a:ext>
            </a:extLst>
          </p:cNvPr>
          <p:cNvSpPr txBox="1"/>
          <p:nvPr/>
        </p:nvSpPr>
        <p:spPr>
          <a:xfrm>
            <a:off x="142996" y="8409153"/>
            <a:ext cx="203147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14542C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RUGGEDISED</a:t>
            </a:r>
          </a:p>
          <a:p>
            <a:r>
              <a:rPr lang="en-GB" sz="900" dirty="0">
                <a:solidFill>
                  <a:schemeClr val="bg2">
                    <a:lumMod val="50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Suitable for marine and extremely challenging environments</a:t>
            </a:r>
            <a:endParaRPr lang="en-GB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1B9D43-AE9A-6FB0-99BA-CA3EBD6A95A8}"/>
              </a:ext>
            </a:extLst>
          </p:cNvPr>
          <p:cNvSpPr txBox="1"/>
          <p:nvPr/>
        </p:nvSpPr>
        <p:spPr>
          <a:xfrm>
            <a:off x="8292285" y="8409153"/>
            <a:ext cx="1743466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14542C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NEXT GENERATION</a:t>
            </a:r>
          </a:p>
          <a:p>
            <a:r>
              <a:rPr lang="en-GB" sz="900" dirty="0">
                <a:solidFill>
                  <a:schemeClr val="bg2">
                    <a:lumMod val="50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Unrivalled intelligence and hardware control from NexOS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4744145-5189-C28D-0921-9A11F8B8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11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2041" b="15935"/>
          <a:stretch/>
        </p:blipFill>
        <p:spPr>
          <a:xfrm>
            <a:off x="-759445" y="788045"/>
            <a:ext cx="13630499" cy="6536623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BF8C1D52-6D9D-8CAE-3E68-7FAC97A57DCB}"/>
              </a:ext>
            </a:extLst>
          </p:cNvPr>
          <p:cNvSpPr/>
          <p:nvPr/>
        </p:nvSpPr>
        <p:spPr>
          <a:xfrm>
            <a:off x="8365077" y="7270431"/>
            <a:ext cx="1640474" cy="109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9F5FFCE-BDFE-363D-B3C1-4FC3F3DE4603}"/>
              </a:ext>
            </a:extLst>
          </p:cNvPr>
          <p:cNvSpPr/>
          <p:nvPr/>
        </p:nvSpPr>
        <p:spPr>
          <a:xfrm>
            <a:off x="6352224" y="7267247"/>
            <a:ext cx="1640474" cy="109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5519180-6050-4798-BF17-44946AA54505}"/>
              </a:ext>
            </a:extLst>
          </p:cNvPr>
          <p:cNvSpPr txBox="1"/>
          <p:nvPr/>
        </p:nvSpPr>
        <p:spPr>
          <a:xfrm>
            <a:off x="1727034" y="33992"/>
            <a:ext cx="597328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"/>
              </a:spcBef>
              <a:spcAft>
                <a:spcPts val="45"/>
              </a:spcAft>
            </a:pPr>
            <a:r>
              <a:rPr lang="en-GB" sz="4300" b="1" dirty="0">
                <a:solidFill>
                  <a:srgbClr val="14542C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JAEGAR RANGER HD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A9AF382-E2F9-4058-B651-C5E07D39D6C2}"/>
              </a:ext>
            </a:extLst>
          </p:cNvPr>
          <p:cNvSpPr txBox="1"/>
          <p:nvPr/>
        </p:nvSpPr>
        <p:spPr>
          <a:xfrm>
            <a:off x="1710619" y="759555"/>
            <a:ext cx="5224164" cy="84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Bef>
                <a:spcPts val="45"/>
              </a:spcBef>
              <a:spcAft>
                <a:spcPts val="45"/>
              </a:spcAft>
            </a:pPr>
            <a:r>
              <a:rPr lang="en-GB" sz="1400" dirty="0">
                <a:latin typeface="DIN Pro Bold" panose="020B0804020101020102" pitchFamily="34" charset="0"/>
                <a:cs typeface="DIN Pro Bold" panose="020B0804020101020102" pitchFamily="34" charset="0"/>
              </a:rPr>
              <a:t>HIGH PERFORMANCE PAN AND TILT UNIT</a:t>
            </a:r>
          </a:p>
          <a:p>
            <a:pPr>
              <a:lnSpc>
                <a:spcPts val="2000"/>
              </a:lnSpc>
              <a:spcBef>
                <a:spcPts val="45"/>
              </a:spcBef>
              <a:spcAft>
                <a:spcPts val="45"/>
              </a:spcAft>
            </a:pPr>
            <a:r>
              <a:rPr lang="en-GB" sz="1400" dirty="0">
                <a:latin typeface="DIN Pro Bold" panose="020B0804020101020102" pitchFamily="34" charset="0"/>
                <a:cs typeface="DIN Pro Bold" panose="020B0804020101020102" pitchFamily="34" charset="0"/>
              </a:rPr>
              <a:t>HD LOW LIGHT VISIBLE ZOOM LENS SENSORS</a:t>
            </a:r>
          </a:p>
          <a:p>
            <a:pPr>
              <a:lnSpc>
                <a:spcPts val="2000"/>
              </a:lnSpc>
              <a:spcBef>
                <a:spcPts val="45"/>
              </a:spcBef>
              <a:spcAft>
                <a:spcPts val="45"/>
              </a:spcAft>
            </a:pPr>
            <a:r>
              <a:rPr lang="en-GB" sz="1400" dirty="0">
                <a:latin typeface="DIN Pro Bold" panose="020B0804020101020102" pitchFamily="34" charset="0"/>
                <a:cs typeface="DIN Pro Bold" panose="020B0804020101020102" pitchFamily="34" charset="0"/>
              </a:rPr>
              <a:t>HD LWIR UNCOOLED THERMAL ZOOM LENS SENSORS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E21642-DFDA-4114-92F2-0CE8AE8C5152}"/>
              </a:ext>
            </a:extLst>
          </p:cNvPr>
          <p:cNvSpPr txBox="1"/>
          <p:nvPr/>
        </p:nvSpPr>
        <p:spPr>
          <a:xfrm>
            <a:off x="142209" y="1601447"/>
            <a:ext cx="10043662" cy="17134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3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The JAEGAR RANGER EVO2 HD is a high performance, multi sensor platform which utilises long range uncooled LWIR HD thermal sensors with a range of zoom lens options up to 30-300mm, alongside the latest low light HD visible sensors with zoom lens options up to 20-2400mm. </a:t>
            </a:r>
            <a:br>
              <a:rPr lang="en-GB" sz="13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</a:br>
            <a:r>
              <a:rPr lang="en-GB" sz="13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The              EVO2 range employs the latest 12</a:t>
            </a:r>
            <a:r>
              <a:rPr lang="el-GR" sz="13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μ</a:t>
            </a:r>
            <a:r>
              <a:rPr lang="en-GB" sz="13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m thermal sensor technology and has              intelligent capabilities as standard.</a:t>
            </a:r>
          </a:p>
          <a:p>
            <a:pPr algn="just">
              <a:lnSpc>
                <a:spcPct val="130000"/>
              </a:lnSpc>
            </a:pPr>
            <a:endParaRPr lang="en-GB" sz="600" dirty="0">
              <a:solidFill>
                <a:schemeClr val="bg2">
                  <a:lumMod val="2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Combining advanced motor control technology along with harmonic drive gears, all Jaegar camera platforms are able to position our longest-range sensors accurately and quickly. This is complimented with advanced                features* such as video tracking, target classification, dynamic bore-sighting and gyro.  </a:t>
            </a:r>
            <a:br>
              <a:rPr lang="en-US" sz="12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</a:br>
            <a:r>
              <a:rPr lang="en-GB" sz="12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The Jaegar benefits from a fixed through shaft, which can enable payloads such as a RADAR to be mounted directly above the Jaegar PTU director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</a:rPr>
              <a:t>.</a:t>
            </a:r>
            <a:endParaRPr lang="en-GB" sz="1200" dirty="0">
              <a:solidFill>
                <a:schemeClr val="bg2">
                  <a:lumMod val="2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pic>
        <p:nvPicPr>
          <p:cNvPr id="64" name="Picture 63" descr="A picture containing text&#10;&#10;Description automatically generated">
            <a:extLst>
              <a:ext uri="{FF2B5EF4-FFF2-40B4-BE49-F238E27FC236}">
                <a16:creationId xmlns:a16="http://schemas.microsoft.com/office/drawing/2014/main" id="{A61EC4A7-618C-4CA9-ADBD-FFF19B576E1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0" t="18404" r="21442" b="12757"/>
          <a:stretch/>
        </p:blipFill>
        <p:spPr>
          <a:xfrm>
            <a:off x="6466594" y="217648"/>
            <a:ext cx="992457" cy="818899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0F0D6BDA-0E41-007B-2B0F-2129E777F6BE}"/>
              </a:ext>
            </a:extLst>
          </p:cNvPr>
          <p:cNvGrpSpPr/>
          <p:nvPr/>
        </p:nvGrpSpPr>
        <p:grpSpPr>
          <a:xfrm>
            <a:off x="160846" y="3363046"/>
            <a:ext cx="9779700" cy="3771023"/>
            <a:chOff x="136152" y="3407442"/>
            <a:chExt cx="6756786" cy="3771023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65B4A97-426E-4C84-873F-2E64B1EFB09F}"/>
                </a:ext>
              </a:extLst>
            </p:cNvPr>
            <p:cNvGrpSpPr/>
            <p:nvPr/>
          </p:nvGrpSpPr>
          <p:grpSpPr>
            <a:xfrm>
              <a:off x="142210" y="3407442"/>
              <a:ext cx="6750728" cy="3470187"/>
              <a:chOff x="320059" y="5141663"/>
              <a:chExt cx="3355130" cy="3208258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0482CA4-046D-4706-975D-F6AD0D35E79C}"/>
                  </a:ext>
                </a:extLst>
              </p:cNvPr>
              <p:cNvSpPr txBox="1"/>
              <p:nvPr/>
            </p:nvSpPr>
            <p:spPr>
              <a:xfrm>
                <a:off x="320059" y="5141663"/>
                <a:ext cx="3355130" cy="284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bg2">
                        <a:lumMod val="25000"/>
                      </a:schemeClr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rPr>
                  <a:t>KEY FEATURES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2CC6520-54AA-445C-82A2-5C47A7FA54B2}"/>
                  </a:ext>
                </a:extLst>
              </p:cNvPr>
              <p:cNvSpPr txBox="1"/>
              <p:nvPr/>
            </p:nvSpPr>
            <p:spPr>
              <a:xfrm>
                <a:off x="339686" y="5344881"/>
                <a:ext cx="3106468" cy="300504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153962" indent="-153962">
                  <a:lnSpc>
                    <a:spcPct val="150000"/>
                  </a:lnSpc>
                  <a:buClr>
                    <a:srgbClr val="14542C"/>
                  </a:buClr>
                  <a:buFont typeface="Wingdings" panose="05000000000000000000" pitchFamily="2" charset="2"/>
                  <a:buChar char="§"/>
                </a:pPr>
                <a:r>
                  <a:rPr lang="en-GB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Thermal camera detection ranges up to 9.31km (human) **</a:t>
                </a:r>
              </a:p>
              <a:p>
                <a:pPr marL="153962" indent="-153962">
                  <a:lnSpc>
                    <a:spcPct val="150000"/>
                  </a:lnSpc>
                  <a:buClr>
                    <a:srgbClr val="14542C"/>
                  </a:buClr>
                  <a:buFont typeface="Wingdings" panose="05000000000000000000" pitchFamily="2" charset="2"/>
                  <a:buChar char="§"/>
                </a:pPr>
                <a:r>
                  <a:rPr lang="en-GB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HD 12</a:t>
                </a:r>
                <a:r>
                  <a:rPr lang="el-GR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μ</a:t>
                </a:r>
                <a:r>
                  <a:rPr lang="en-GB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m thermal sensors with zoom lens options up to 300mm</a:t>
                </a:r>
              </a:p>
              <a:p>
                <a:pPr marL="153962" indent="-153962">
                  <a:lnSpc>
                    <a:spcPct val="150000"/>
                  </a:lnSpc>
                  <a:buClr>
                    <a:srgbClr val="14542C"/>
                  </a:buClr>
                  <a:buFont typeface="Wingdings" panose="05000000000000000000" pitchFamily="2" charset="2"/>
                  <a:buChar char="§"/>
                </a:pPr>
                <a:r>
                  <a:rPr lang="en-US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HD visible sensors with zoom lens options up to 2400mm</a:t>
                </a:r>
              </a:p>
              <a:p>
                <a:pPr marL="153962" indent="-153962">
                  <a:lnSpc>
                    <a:spcPct val="150000"/>
                  </a:lnSpc>
                  <a:buClr>
                    <a:srgbClr val="14542C"/>
                  </a:buClr>
                  <a:buFont typeface="Wingdings" panose="05000000000000000000" pitchFamily="2" charset="2"/>
                  <a:buChar char="§"/>
                </a:pPr>
                <a:r>
                  <a:rPr lang="en-GB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    </a:t>
                </a:r>
                <a:r>
                  <a:rPr lang="en-GB" sz="110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          </a:t>
                </a:r>
                <a:r>
                  <a:rPr lang="en-GB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intelligence allows advanced image processing and motor control</a:t>
                </a:r>
              </a:p>
              <a:p>
                <a:pPr marL="153962" indent="-153962">
                  <a:lnSpc>
                    <a:spcPct val="150000"/>
                  </a:lnSpc>
                  <a:buClr>
                    <a:srgbClr val="14542C"/>
                  </a:buClr>
                  <a:buFont typeface="Wingdings" panose="05000000000000000000" pitchFamily="2" charset="2"/>
                  <a:buChar char="§"/>
                </a:pPr>
                <a:r>
                  <a:rPr lang="en-GB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    </a:t>
                </a:r>
                <a:r>
                  <a:rPr lang="en-GB" sz="110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          </a:t>
                </a:r>
                <a:r>
                  <a:rPr lang="en-GB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P</a:t>
                </a:r>
                <a:r>
                  <a:rPr lang="en-US" sz="1150" dirty="0" err="1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rocedure</a:t>
                </a:r>
                <a:r>
                  <a:rPr lang="en-US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 Manager and Pelco Query Builder allow advanced configurations</a:t>
                </a:r>
              </a:p>
              <a:p>
                <a:pPr marL="153962" indent="-153962">
                  <a:lnSpc>
                    <a:spcPct val="150000"/>
                  </a:lnSpc>
                  <a:buClr>
                    <a:srgbClr val="14542C"/>
                  </a:buClr>
                  <a:buFont typeface="Wingdings" panose="05000000000000000000" pitchFamily="2" charset="2"/>
                  <a:buChar char="§"/>
                </a:pPr>
                <a:r>
                  <a:rPr lang="en-US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Push, continuous and ROI autofocus, electronic image stabilisation and digital zoom (20x) as standard</a:t>
                </a:r>
              </a:p>
              <a:p>
                <a:pPr marL="153962" indent="-153962">
                  <a:lnSpc>
                    <a:spcPct val="150000"/>
                  </a:lnSpc>
                  <a:buClr>
                    <a:srgbClr val="14542C"/>
                  </a:buClr>
                  <a:buFont typeface="Wingdings" panose="05000000000000000000" pitchFamily="2" charset="2"/>
                  <a:buChar char="§"/>
                </a:pPr>
                <a:r>
                  <a:rPr lang="en-GB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360° Continuous rotation with pan and tilt speeds between 0.001° and 200° per second</a:t>
                </a:r>
              </a:p>
              <a:p>
                <a:pPr marL="153962" indent="-153962">
                  <a:lnSpc>
                    <a:spcPct val="150000"/>
                  </a:lnSpc>
                  <a:buClr>
                    <a:srgbClr val="14542C"/>
                  </a:buClr>
                  <a:buFont typeface="Wingdings" panose="05000000000000000000" pitchFamily="2" charset="2"/>
                  <a:buChar char="§"/>
                </a:pPr>
                <a:r>
                  <a:rPr lang="en-GB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High level of camera positioning accuracy: 0.0001° / 0.0017 </a:t>
                </a:r>
                <a:r>
                  <a:rPr lang="en-GB" sz="1150" dirty="0" err="1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mRad</a:t>
                </a:r>
                <a:endParaRPr lang="en-GB" sz="1150" dirty="0">
                  <a:solidFill>
                    <a:schemeClr val="bg2">
                      <a:lumMod val="25000"/>
                    </a:schemeClr>
                  </a:solidFill>
                  <a:latin typeface="DIN Pro Light" panose="020B0504020101010102" pitchFamily="34" charset="0"/>
                  <a:cs typeface="DIN Pro Light" panose="020B0504020101010102" pitchFamily="34" charset="0"/>
                </a:endParaRPr>
              </a:p>
              <a:p>
                <a:pPr marL="153962" indent="-153962">
                  <a:lnSpc>
                    <a:spcPct val="150000"/>
                  </a:lnSpc>
                  <a:buClr>
                    <a:srgbClr val="14542C"/>
                  </a:buClr>
                  <a:buFont typeface="Wingdings" panose="05000000000000000000" pitchFamily="2" charset="2"/>
                  <a:buChar char="§"/>
                </a:pPr>
                <a:r>
                  <a:rPr lang="en-GB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Unique cable managed, rapid release mechanism and bore sighting allows a quick installation in the field</a:t>
                </a:r>
              </a:p>
              <a:p>
                <a:pPr marL="153962" indent="-153962">
                  <a:lnSpc>
                    <a:spcPct val="150000"/>
                  </a:lnSpc>
                  <a:buClr>
                    <a:srgbClr val="14542C"/>
                  </a:buClr>
                  <a:buFont typeface="Wingdings" panose="05000000000000000000" pitchFamily="2" charset="2"/>
                  <a:buChar char="§"/>
                </a:pPr>
                <a:r>
                  <a:rPr lang="en-GB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Through shaft enabling fixed payloads to be mounted </a:t>
                </a:r>
                <a:r>
                  <a:rPr lang="en-GB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</a:rPr>
                  <a:t>above the Jaegar PTU director</a:t>
                </a:r>
              </a:p>
              <a:p>
                <a:pPr marL="153962" indent="-153962">
                  <a:lnSpc>
                    <a:spcPct val="150000"/>
                  </a:lnSpc>
                  <a:buClr>
                    <a:srgbClr val="14542C"/>
                  </a:buClr>
                  <a:buFont typeface="Wingdings" panose="05000000000000000000" pitchFamily="2" charset="2"/>
                  <a:buChar char="§"/>
                </a:pPr>
                <a:r>
                  <a:rPr lang="en-GB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System configuration and sensors can be chosen to suit the specific requirements</a:t>
                </a:r>
              </a:p>
              <a:p>
                <a:pPr marL="153962" indent="-153962">
                  <a:lnSpc>
                    <a:spcPct val="150000"/>
                  </a:lnSpc>
                  <a:buClr>
                    <a:srgbClr val="14542C"/>
                  </a:buClr>
                  <a:buFont typeface="Wingdings" panose="05000000000000000000" pitchFamily="2" charset="2"/>
                  <a:buChar char="§"/>
                </a:pPr>
                <a:r>
                  <a:rPr lang="en-US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Ideally suited for single mast deployments such as mobile, border and maritime applications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30EA5CD-EDBA-4615-AD31-2CE81FDB12AF}"/>
                </a:ext>
              </a:extLst>
            </p:cNvPr>
            <p:cNvSpPr/>
            <p:nvPr/>
          </p:nvSpPr>
          <p:spPr>
            <a:xfrm>
              <a:off x="136152" y="6839911"/>
              <a:ext cx="642158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15848">
                <a:defRPr/>
              </a:pPr>
              <a:r>
                <a:rPr lang="en-GB" sz="800" dirty="0">
                  <a:solidFill>
                    <a:schemeClr val="bg2">
                      <a:lumMod val="25000"/>
                    </a:schemeClr>
                  </a:solidFill>
                  <a:latin typeface="DIN Pro Light" panose="020B0504020101010102" pitchFamily="34" charset="0"/>
                  <a:cs typeface="DIN Pro Light" panose="020B0504020101010102" pitchFamily="34" charset="0"/>
                </a:rPr>
                <a:t>* Requires the NexOS performance pack and the gyro options</a:t>
              </a:r>
            </a:p>
            <a:p>
              <a:pPr defTabSz="615848">
                <a:defRPr/>
              </a:pPr>
              <a:r>
                <a:rPr lang="en-GB" sz="800" dirty="0">
                  <a:solidFill>
                    <a:schemeClr val="bg2">
                      <a:lumMod val="25000"/>
                    </a:schemeClr>
                  </a:solidFill>
                  <a:latin typeface="DIN Pro Light" panose="020B0504020101010102" pitchFamily="34" charset="0"/>
                  <a:cs typeface="DIN Pro Light" panose="020B0504020101010102" pitchFamily="34" charset="0"/>
                </a:rPr>
                <a:t>** Johnsons Criteria,  (Human at 1.8m x 0.5m, Detection at 2 pixels, Recognition at 8 pixels and Identification at 13 pixels.  50% probability subject to environmental conditions). Based on the JPTX-EVO2-300-W.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B7E5DF2-25AE-9E85-CF39-0D8E4E6EA86F}"/>
              </a:ext>
            </a:extLst>
          </p:cNvPr>
          <p:cNvSpPr txBox="1"/>
          <p:nvPr/>
        </p:nvSpPr>
        <p:spPr>
          <a:xfrm>
            <a:off x="7420119" y="83359"/>
            <a:ext cx="2340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DIN Pro Medium" panose="020B0604020101020102" pitchFamily="34" charset="0"/>
                <a:cs typeface="DIN Pro Medium" panose="020B0604020101020102" pitchFamily="34" charset="0"/>
              </a:rPr>
              <a:t>Powered by </a:t>
            </a:r>
          </a:p>
        </p:txBody>
      </p:sp>
      <p:pic>
        <p:nvPicPr>
          <p:cNvPr id="39" name="Picture 3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74019B2-999C-E842-BD67-5E327D37DA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75" y="606579"/>
            <a:ext cx="2728791" cy="70948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0A5D7B8-1F65-64F8-3CF7-81EE7EB61E94}"/>
              </a:ext>
            </a:extLst>
          </p:cNvPr>
          <p:cNvGrpSpPr/>
          <p:nvPr/>
        </p:nvGrpSpPr>
        <p:grpSpPr>
          <a:xfrm>
            <a:off x="6346898" y="7257886"/>
            <a:ext cx="1652756" cy="1111458"/>
            <a:chOff x="4709360" y="7468823"/>
            <a:chExt cx="1346180" cy="898406"/>
          </a:xfrm>
        </p:grpSpPr>
        <p:pic>
          <p:nvPicPr>
            <p:cNvPr id="20" name="Picture 19" descr="A picture containing sky, outdoor, nature, dune&#10;&#10;Description automatically generated">
              <a:extLst>
                <a:ext uri="{FF2B5EF4-FFF2-40B4-BE49-F238E27FC236}">
                  <a16:creationId xmlns:a16="http://schemas.microsoft.com/office/drawing/2014/main" id="{E5ED3AA3-FC16-90D7-3F36-E016A8B51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9360" y="7479751"/>
              <a:ext cx="1346180" cy="887478"/>
            </a:xfrm>
            <a:prstGeom prst="rect">
              <a:avLst/>
            </a:prstGeom>
          </p:spPr>
        </p:pic>
        <p:pic>
          <p:nvPicPr>
            <p:cNvPr id="34" name="Picture 33" descr="A close-up of a machine&#10;&#10;Description automatically generated with low confidence">
              <a:extLst>
                <a:ext uri="{FF2B5EF4-FFF2-40B4-BE49-F238E27FC236}">
                  <a16:creationId xmlns:a16="http://schemas.microsoft.com/office/drawing/2014/main" id="{291D6A83-EAC4-0CDE-C925-AE25E7743D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52444">
              <a:off x="5684719" y="7468823"/>
              <a:ext cx="344559" cy="891410"/>
            </a:xfrm>
            <a:prstGeom prst="rect">
              <a:avLst/>
            </a:prstGeom>
          </p:spPr>
        </p:pic>
        <p:pic>
          <p:nvPicPr>
            <p:cNvPr id="37" name="Picture 36" descr="A close-up of a machine&#10;&#10;Description automatically generated with low confidence">
              <a:extLst>
                <a:ext uri="{FF2B5EF4-FFF2-40B4-BE49-F238E27FC236}">
                  <a16:creationId xmlns:a16="http://schemas.microsoft.com/office/drawing/2014/main" id="{8D70A7CA-E6C1-1A5D-9791-AC016AD40B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012164" y="7598327"/>
              <a:ext cx="41055" cy="727255"/>
            </a:xfrm>
            <a:prstGeom prst="rect">
              <a:avLst/>
            </a:prstGeom>
          </p:spPr>
        </p:pic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7E11704-38D2-A4B1-A6B1-C76126028F58}"/>
                </a:ext>
              </a:extLst>
            </p:cNvPr>
            <p:cNvCxnSpPr>
              <a:cxnSpLocks/>
            </p:cNvCxnSpPr>
            <p:nvPr/>
          </p:nvCxnSpPr>
          <p:spPr>
            <a:xfrm>
              <a:off x="5474027" y="7933981"/>
              <a:ext cx="224805" cy="0"/>
            </a:xfrm>
            <a:prstGeom prst="straightConnector1">
              <a:avLst/>
            </a:prstGeom>
            <a:ln>
              <a:solidFill>
                <a:srgbClr val="14542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 descr="A picture containing white&#10;&#10;Description automatically generated">
              <a:extLst>
                <a:ext uri="{FF2B5EF4-FFF2-40B4-BE49-F238E27FC236}">
                  <a16:creationId xmlns:a16="http://schemas.microsoft.com/office/drawing/2014/main" id="{719408DE-0D66-599E-C79B-D7475EB42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47153">
              <a:off x="4726462" y="7605414"/>
              <a:ext cx="744636" cy="522977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24DA0E8-673B-BB56-E7C5-DE21899D362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duotone>
              <a:prstClr val="black"/>
              <a:schemeClr val="accent3">
                <a:tint val="45000"/>
                <a:satMod val="400000"/>
              </a:scheme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1162" t="276" r="10432" b="-461"/>
          <a:stretch/>
        </p:blipFill>
        <p:spPr>
          <a:xfrm>
            <a:off x="8391627" y="7270431"/>
            <a:ext cx="1611058" cy="1100795"/>
          </a:xfrm>
          <a:prstGeom prst="rect">
            <a:avLst/>
          </a:prstGeom>
        </p:spPr>
      </p:pic>
      <p:pic>
        <p:nvPicPr>
          <p:cNvPr id="16" name="Picture 15" descr="A picture containing indoor, gear&#10;&#10;Description automatically generated">
            <a:extLst>
              <a:ext uri="{FF2B5EF4-FFF2-40B4-BE49-F238E27FC236}">
                <a16:creationId xmlns:a16="http://schemas.microsoft.com/office/drawing/2014/main" id="{369E50C5-4709-2E33-4FA3-BCA3F1FE44FE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7"/>
          <a:stretch/>
        </p:blipFill>
        <p:spPr>
          <a:xfrm>
            <a:off x="4700369" y="3286245"/>
            <a:ext cx="5736668" cy="2679137"/>
          </a:xfrm>
          <a:prstGeom prst="rect">
            <a:avLst/>
          </a:prstGeom>
          <a:effectLst>
            <a:outerShdw blurRad="190500" dist="38100" sx="99000" sy="99000" algn="l" rotWithShape="0">
              <a:schemeClr val="bg1">
                <a:lumMod val="75000"/>
                <a:alpha val="63000"/>
              </a:schemeClr>
            </a:outerShdw>
          </a:effectLst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DB8804E-680C-CB80-BA38-BC34C8AE00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7" y="2238910"/>
            <a:ext cx="472898" cy="122953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F7E3AC4-65C9-604D-7FB7-47DC5782F9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697" y="2242848"/>
            <a:ext cx="472898" cy="122953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8152A3D2-B799-CD56-EA14-8784B9DBBD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461" y="2836051"/>
            <a:ext cx="472898" cy="122953"/>
          </a:xfrm>
          <a:prstGeom prst="rect">
            <a:avLst/>
          </a:prstGeom>
        </p:spPr>
      </p:pic>
      <p:pic>
        <p:nvPicPr>
          <p:cNvPr id="47" name="Picture 4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0033C6E-60F4-A98C-6AD9-B48D8185D4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3" y="4779376"/>
            <a:ext cx="406098" cy="105584"/>
          </a:xfrm>
          <a:prstGeom prst="rect">
            <a:avLst/>
          </a:prstGeom>
        </p:spPr>
      </p:pic>
      <p:pic>
        <p:nvPicPr>
          <p:cNvPr id="49" name="Picture 48" descr="Shape&#10;&#10;Description automatically generated with medium confidence">
            <a:extLst>
              <a:ext uri="{FF2B5EF4-FFF2-40B4-BE49-F238E27FC236}">
                <a16:creationId xmlns:a16="http://schemas.microsoft.com/office/drawing/2014/main" id="{49DBD112-10E2-5D6C-29F2-6067194B98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3" y="4518323"/>
            <a:ext cx="406098" cy="105584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258428CC-1806-F202-5FD3-F86B116B9DC1}"/>
              </a:ext>
            </a:extLst>
          </p:cNvPr>
          <p:cNvSpPr txBox="1"/>
          <p:nvPr/>
        </p:nvSpPr>
        <p:spPr>
          <a:xfrm>
            <a:off x="4211852" y="8409153"/>
            <a:ext cx="1748369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14542C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THROUGH SHAFT</a:t>
            </a:r>
            <a:endParaRPr lang="en-GB" sz="1100" dirty="0">
              <a:solidFill>
                <a:srgbClr val="4B7C5E"/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  <a:p>
            <a:r>
              <a:rPr lang="en-GB" sz="900" dirty="0">
                <a:solidFill>
                  <a:schemeClr val="bg2">
                    <a:lumMod val="50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Enables fixed payloads to be mounted above the Jaegar PTU</a:t>
            </a:r>
            <a:endParaRPr lang="en-GB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D45A914-AC20-8F9A-AD55-A325AEF485EA}"/>
              </a:ext>
            </a:extLst>
          </p:cNvPr>
          <p:cNvSpPr/>
          <p:nvPr/>
        </p:nvSpPr>
        <p:spPr>
          <a:xfrm>
            <a:off x="4313514" y="7265562"/>
            <a:ext cx="1640474" cy="109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CF517E0F-1257-DF13-B1CD-F63EFE2F8982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408" y="7264674"/>
            <a:ext cx="1650813" cy="10979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92E7BF-1096-0FB1-DA5B-7B04E2D523CC}"/>
              </a:ext>
            </a:extLst>
          </p:cNvPr>
          <p:cNvSpPr txBox="1"/>
          <p:nvPr/>
        </p:nvSpPr>
        <p:spPr>
          <a:xfrm>
            <a:off x="7615397" y="5895581"/>
            <a:ext cx="26510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DIN Pro Light" panose="020B0504020101010102" pitchFamily="34" charset="0"/>
              </a:rPr>
              <a:t>Above: Typical Jaegar Ranger (models will vary)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5948B11B-2585-CBC0-6DF4-0921BEC61774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" r="71495"/>
          <a:stretch/>
        </p:blipFill>
        <p:spPr>
          <a:xfrm>
            <a:off x="226294" y="218692"/>
            <a:ext cx="1472997" cy="1273727"/>
          </a:xfrm>
          <a:prstGeom prst="rect">
            <a:avLst/>
          </a:prstGeom>
        </p:spPr>
      </p:pic>
      <p:pic>
        <p:nvPicPr>
          <p:cNvPr id="43" name="Picture 42" descr="Logo&#10;&#10;Description automatically generated">
            <a:extLst>
              <a:ext uri="{FF2B5EF4-FFF2-40B4-BE49-F238E27FC236}">
                <a16:creationId xmlns:a16="http://schemas.microsoft.com/office/drawing/2014/main" id="{9F72DB24-73B3-2BBA-0296-25F2E948A0C6}"/>
              </a:ext>
            </a:extLst>
          </p:cNvPr>
          <p:cNvPicPr>
            <a:picLocks noChangeAspect="1"/>
          </p:cNvPicPr>
          <p:nvPr/>
        </p:nvPicPr>
        <p:blipFill>
          <a:blip r:embed="rId2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829" y="8791210"/>
            <a:ext cx="3283995" cy="5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52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929233CBBD8946B53B4B856945CE83" ma:contentTypeVersion="10" ma:contentTypeDescription="Create a new document." ma:contentTypeScope="" ma:versionID="058a6eb18b93d19a350c93c891cb8ac5">
  <xsd:schema xmlns:xsd="http://www.w3.org/2001/XMLSchema" xmlns:xs="http://www.w3.org/2001/XMLSchema" xmlns:p="http://schemas.microsoft.com/office/2006/metadata/properties" xmlns:ns2="d1355cf1-0897-40cd-bc0e-394f23c9312f" xmlns:ns3="01058dc8-4bf6-4b6b-8fee-e1aa603c94c0" targetNamespace="http://schemas.microsoft.com/office/2006/metadata/properties" ma:root="true" ma:fieldsID="a0ac8e5f063613733223711b82b9f353" ns2:_="" ns3:_="">
    <xsd:import namespace="d1355cf1-0897-40cd-bc0e-394f23c9312f"/>
    <xsd:import namespace="01058dc8-4bf6-4b6b-8fee-e1aa603c94c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355cf1-0897-40cd-bc0e-394f23c931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58dc8-4bf6-4b6b-8fee-e1aa603c94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CBFEF6-1B89-473D-878A-1AF5200144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355cf1-0897-40cd-bc0e-394f23c9312f"/>
    <ds:schemaRef ds:uri="01058dc8-4bf6-4b6b-8fee-e1aa603c94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8F8979-384A-4F48-B641-931591CDE4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0C86AD-A4D1-42FD-91B7-EECD4FDD0F30}">
  <ds:schemaRefs>
    <ds:schemaRef ds:uri="http://purl.org/dc/terms/"/>
    <ds:schemaRef ds:uri="http://schemas.microsoft.com/office/2006/documentManagement/types"/>
    <ds:schemaRef ds:uri="d1355cf1-0897-40cd-bc0e-394f23c9312f"/>
    <ds:schemaRef ds:uri="http://purl.org/dc/dcmitype/"/>
    <ds:schemaRef ds:uri="01058dc8-4bf6-4b6b-8fee-e1aa603c94c0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620</TotalTime>
  <Words>1554</Words>
  <Application>Microsoft Office PowerPoint</Application>
  <PresentationFormat>Custom</PresentationFormat>
  <Paragraphs>197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DIN Pro Bold</vt:lpstr>
      <vt:lpstr>DIN Pro Light</vt:lpstr>
      <vt:lpstr>DIN Pro Medium</vt:lpstr>
      <vt:lpstr>DIN Pro Regular</vt:lpstr>
      <vt:lpstr>Wingdings</vt:lpstr>
      <vt:lpstr>Office Theme</vt:lpstr>
      <vt:lpstr>PowerPoint Presentation</vt:lpstr>
    </vt:vector>
  </TitlesOfParts>
  <Company>Silent Sentinel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Jaegar Ranger EVO2 HD NexOS Datasheet</dc:title>
  <dc:creator>Silent Sentinel Ltd.</dc:creator>
  <cp:lastModifiedBy>Rob Drewery</cp:lastModifiedBy>
  <cp:revision>442</cp:revision>
  <cp:lastPrinted>2020-04-14T13:44:04Z</cp:lastPrinted>
  <dcterms:created xsi:type="dcterms:W3CDTF">2018-12-11T09:40:55Z</dcterms:created>
  <dcterms:modified xsi:type="dcterms:W3CDTF">2023-02-19T17:16:00Z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0x01010000929233CBBD8946B53B4B856945CE83</vt:lpwstr>
  </property>
</Properties>
</file>